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4"/>
  </p:sldMasterIdLst>
  <p:notesMasterIdLst>
    <p:notesMasterId r:id="rId15"/>
  </p:notesMasterIdLst>
  <p:sldIdLst>
    <p:sldId id="419" r:id="rId5"/>
    <p:sldId id="412" r:id="rId6"/>
    <p:sldId id="415" r:id="rId7"/>
    <p:sldId id="417" r:id="rId8"/>
    <p:sldId id="335" r:id="rId9"/>
    <p:sldId id="292" r:id="rId10"/>
    <p:sldId id="411" r:id="rId11"/>
    <p:sldId id="418" r:id="rId12"/>
    <p:sldId id="413" r:id="rId13"/>
    <p:sldId id="41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1" autoAdjust="0"/>
    <p:restoredTop sz="84098" autoAdjust="0"/>
  </p:normalViewPr>
  <p:slideViewPr>
    <p:cSldViewPr snapToGrid="0">
      <p:cViewPr varScale="1">
        <p:scale>
          <a:sx n="73" d="100"/>
          <a:sy n="73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4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v Townend" userId="ec528d99-5f49-4631-b2b7-ce18b13f8dc5" providerId="ADAL" clId="{2B90227F-797D-440A-A3A3-2F2B32F85D88}"/>
    <pc:docChg chg="modSld">
      <pc:chgData name="Vyv Townend" userId="ec528d99-5f49-4631-b2b7-ce18b13f8dc5" providerId="ADAL" clId="{2B90227F-797D-440A-A3A3-2F2B32F85D88}" dt="2025-08-20T13:43:57.335" v="0" actId="6549"/>
      <pc:docMkLst>
        <pc:docMk/>
      </pc:docMkLst>
      <pc:sldChg chg="modNotesTx">
        <pc:chgData name="Vyv Townend" userId="ec528d99-5f49-4631-b2b7-ce18b13f8dc5" providerId="ADAL" clId="{2B90227F-797D-440A-A3A3-2F2B32F85D88}" dt="2025-08-20T13:43:57.335" v="0" actId="6549"/>
        <pc:sldMkLst>
          <pc:docMk/>
          <pc:sldMk cId="1544334185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340C2-2519-4492-8476-7B4046CA2B9A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0FAC-D7E2-486E-8282-2315E87FD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78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B0FAC-D7E2-486E-8282-2315E87FDF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16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35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880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5B0F5-8131-AB1F-E3BA-F3CD135C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AE5B06-6082-117F-9E69-860779FB2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013E35-AA31-B666-216B-4BD1B3D17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1069-7F7D-A04B-0067-D8DE8F3B8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1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427F3-255E-16EC-EB14-B9439D3C0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89BC1-53AB-E626-2B66-75565D8F6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27D3C-F7B1-56E1-2ED7-CAFF42515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3FFFB-E7C6-AA5F-95F0-B69D7CB6B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3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5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2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6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1BA1-3256-55A3-0F65-2B19FABA7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B1858-3C99-A7EA-4EB8-56FF54C1F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375A01-3404-3C25-D7B6-944041586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6E05C-FADF-FA08-6675-8FAEC528C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79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07C63-7CEE-DB33-B434-3A1B35231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98929-4248-6939-E65E-4B8378AF4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29780-3D8B-6720-302B-75C12CF9D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318D-1488-2231-C856-858E4BC2F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FAC-D7E2-486E-8282-2315E87FDF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0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E78E-0B6B-3F83-ED19-9DCEC62AC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5495D-0097-F53B-A956-551103E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B609E-9AB1-A334-8884-28B759A3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EA3E-CA79-B653-2695-B634FD02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0144B-DFF8-7BAE-3B2F-A5FF0DE8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08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6E51-8A1D-1503-D380-81C9444A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AFD8E-FA1A-27DD-5EC2-6F6F27AC5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9453D-5877-129E-A41F-B5697103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5931-0081-16A5-D13F-F465494C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EFFFF-C0DB-58D6-3965-830105C9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9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93278-8B29-7D03-4EF0-1CB7BEDEA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7BFA-E09A-9C71-A317-66BB2F53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AAF2-9D1D-E3B9-3D55-AE5A7420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770BE-0844-7DCA-4CF4-BD2C3D25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4E8E0-4E9C-7E01-1404-6E717C2A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A627-CA22-171D-D5E8-3C88287D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53CAF-5694-0F19-0D1E-D0FB2D9CD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28F4-F393-8B17-3D10-B1611380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8DB-A4FD-D7FE-C453-951EBCC9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53665-B8CE-8BB1-6E6A-A180447A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48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C7D2-8E38-B605-DC9D-255B74FA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36667-936A-3128-A2E1-CA618FC33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032F-3BFD-1F94-F4CD-CEE5E56C0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662B6-3562-EECB-6EB8-DB5BEB2D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D748-60F0-3CFA-FD46-1875EFC4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98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10F9-C35D-F851-33B7-E60FCC69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3D28B-FC18-4981-66CD-5C85A7142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C101-4ACC-5BC4-75EA-58FD6560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E0CFF-DB71-5439-CAF1-5C50AA5B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4AD9A-B824-C76C-32DE-29222BC9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D074B-36BE-4408-E2BC-E15D8C72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3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A5D4-129C-3C96-2809-77C22398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7F2CA-6611-74D3-7F9A-4656FBEA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0DCA-D18F-AB74-32BA-C34338B8A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B1760-DE6D-BC80-8162-C3745C577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F38FC-B2B5-9078-F997-0D743948E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D59A8-F8AD-8948-5B95-F1FB4710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C41EEE-0527-D9C9-5A17-6C7EC7ED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18780-CA97-3B75-91B5-0E09F849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62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E4E01-D1F1-BA7A-A382-D75185FA3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D4CBB-C49E-B1F1-A96C-16FEA5A1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6EEB2-9129-3ABD-4F47-187AF1B1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087F7-70E9-853B-509E-157F2631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4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4A558A-F929-230A-780D-259473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BA48D-1297-F775-0FF1-F16540D4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1F5A2-204E-7DA2-14BA-5222C393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50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AE27-3FA7-4945-A613-989DC8FC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BA6E1-58F2-8935-CA67-BE4D5201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E9002-5F82-42C5-B8C0-4A6021297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3EFED-2B99-7274-BE9A-4E7A2D67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E03C9-8AD5-2B8A-0075-6AF8F7AD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1715D-1972-3E21-C617-5D53D1B4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17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09C6-66ED-8FE5-93DB-9B11D046C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5C279F-82EB-644A-F652-C6F96354E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8D6FC-1EF1-E55D-2F55-66BF63746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61623-10B7-4F8B-D798-ADF846C4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7F6D7-6444-8AFE-833A-7F1FFD0B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B5DE5-19FE-61C7-35BB-8F249839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30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39A66-CF10-B013-AFC6-B4B9058B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462D5-9963-5FD2-351B-2591A6E7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63624-BFC6-847E-A7ED-327EB2B95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37148E-93D2-4607-8344-F360C6BC0182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20387-C71B-9AEB-A0F7-604A55FE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4C8EA-088C-EA72-9916-156868FE8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01E422-F365-4435-8485-594ACD990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8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6659C6F-A29D-4D83-86DA-5B0289733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180F6-6A8B-8E1F-1A69-164A3E0D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0" r="3" b="3"/>
          <a:stretch>
            <a:fillRect/>
          </a:stretch>
        </p:blipFill>
        <p:spPr>
          <a:xfrm>
            <a:off x="4472902" y="18"/>
            <a:ext cx="4049486" cy="3681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B0199-9AE2-712A-0493-E4968EF4BA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2939" r="-2" b="-2"/>
          <a:stretch>
            <a:fillRect/>
          </a:stretch>
        </p:blipFill>
        <p:spPr>
          <a:xfrm>
            <a:off x="8522390" y="-7"/>
            <a:ext cx="3669610" cy="368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EC345-3482-07DA-8D19-9EA2F86024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139" b="2"/>
          <a:stretch>
            <a:fillRect/>
          </a:stretch>
        </p:blipFill>
        <p:spPr>
          <a:xfrm>
            <a:off x="4472902" y="3681405"/>
            <a:ext cx="7719098" cy="31765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3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8EE1F-BAA6-E1DB-DD08-5DFB24AEF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GB" sz="5000">
                <a:solidFill>
                  <a:schemeClr val="bg1"/>
                </a:solidFill>
              </a:rPr>
              <a:t>Welcome to your </a:t>
            </a:r>
            <a:br>
              <a:rPr lang="en-GB" sz="5000">
                <a:solidFill>
                  <a:schemeClr val="bg1"/>
                </a:solidFill>
              </a:rPr>
            </a:br>
            <a:r>
              <a:rPr lang="en-GB" sz="5000">
                <a:solidFill>
                  <a:schemeClr val="bg1"/>
                </a:solidFill>
              </a:rPr>
              <a:t>Worlds 2026 preview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F29E3-8C3C-9D99-24CA-4D8785FF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GB" sz="2000">
                <a:solidFill>
                  <a:schemeClr val="bg1"/>
                </a:solidFill>
              </a:rPr>
              <a:t>      ROYAL TORBAY YACHT CLUB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white flag with a crown&#10;&#10;Description automatically generated">
            <a:extLst>
              <a:ext uri="{FF2B5EF4-FFF2-40B4-BE49-F238E27FC236}">
                <a16:creationId xmlns:a16="http://schemas.microsoft.com/office/drawing/2014/main" id="{8C857E79-F90C-691A-3F88-2CFB83916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12" y="4676105"/>
            <a:ext cx="1746508" cy="11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6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84CB5-4DFA-B6F0-3297-A7B35C41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438" y="3761258"/>
            <a:ext cx="2334638" cy="2300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23A2F-F0C1-C7FA-A629-577556D17D1B}"/>
              </a:ext>
            </a:extLst>
          </p:cNvPr>
          <p:cNvSpPr txBox="1"/>
          <p:nvPr/>
        </p:nvSpPr>
        <p:spPr>
          <a:xfrm>
            <a:off x="175614" y="601362"/>
            <a:ext cx="69617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Expression of Interest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Sign up now and get yourself in a draw for a free entry or new jib</a:t>
            </a:r>
          </a:p>
          <a:p>
            <a:endParaRPr lang="en-GB" b="1" dirty="0"/>
          </a:p>
          <a:p>
            <a:r>
              <a:rPr lang="en-GB" b="1" dirty="0"/>
              <a:t>Rules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£50 to be paid by 31/10/2025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Draw will be made on 01/11/2025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£50 is non-refundable but will be deducted from your entry fee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Full entry needs to be made before Early Bird entry cut-off</a:t>
            </a:r>
          </a:p>
          <a:p>
            <a:endParaRPr lang="en-GB" dirty="0"/>
          </a:p>
          <a:p>
            <a:r>
              <a:rPr lang="en-GB" b="1" dirty="0"/>
              <a:t>And the prizes…… </a:t>
            </a:r>
          </a:p>
          <a:p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First non-UK boat:  free entry to the UK Nationals and Worlds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First UK boat: free P&amp;B jib</a:t>
            </a:r>
          </a:p>
          <a:p>
            <a:r>
              <a:rPr lang="en-GB" dirty="0"/>
              <a:t> </a:t>
            </a:r>
          </a:p>
          <a:p>
            <a:pPr lvl="0"/>
            <a:endParaRPr lang="en-GB" sz="1200" i="1" dirty="0"/>
          </a:p>
          <a:p>
            <a:r>
              <a:rPr lang="en-GB" sz="1200" b="1" dirty="0"/>
              <a:t> </a:t>
            </a:r>
            <a:r>
              <a:rPr lang="en-GB" b="1" dirty="0"/>
              <a:t>Apply via the QR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2C711-3359-D946-F08F-AC3F4FBD3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438" y="970418"/>
            <a:ext cx="2334638" cy="22624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F6E214-C942-E660-4943-74B87FC73208}"/>
              </a:ext>
            </a:extLst>
          </p:cNvPr>
          <p:cNvCxnSpPr/>
          <p:nvPr/>
        </p:nvCxnSpPr>
        <p:spPr>
          <a:xfrm>
            <a:off x="1452969" y="1058091"/>
            <a:ext cx="736939" cy="0"/>
          </a:xfrm>
          <a:prstGeom prst="line">
            <a:avLst/>
          </a:prstGeom>
          <a:ln w="508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21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island with planes&#10;&#10;AI-generated content may be incorrect.">
            <a:extLst>
              <a:ext uri="{FF2B5EF4-FFF2-40B4-BE49-F238E27FC236}">
                <a16:creationId xmlns:a16="http://schemas.microsoft.com/office/drawing/2014/main" id="{DBC0D303-6DB0-041E-81F9-E0C22899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683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E6D55-5001-CF8B-4C5F-AE68924FF7AE}"/>
              </a:ext>
            </a:extLst>
          </p:cNvPr>
          <p:cNvSpPr txBox="1"/>
          <p:nvPr/>
        </p:nvSpPr>
        <p:spPr>
          <a:xfrm>
            <a:off x="9824766" y="139383"/>
            <a:ext cx="248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GETTING TO TORQUAY</a:t>
            </a:r>
          </a:p>
          <a:p>
            <a:endParaRPr lang="en-GB" dirty="0"/>
          </a:p>
          <a:p>
            <a:r>
              <a:rPr lang="en-GB" dirty="0"/>
              <a:t>Excellent road &amp; rail connections</a:t>
            </a:r>
          </a:p>
          <a:p>
            <a:endParaRPr lang="en-GB" dirty="0"/>
          </a:p>
          <a:p>
            <a:r>
              <a:rPr lang="en-GB" dirty="0"/>
              <a:t>Times by road to RTYC</a:t>
            </a:r>
          </a:p>
          <a:p>
            <a:endParaRPr lang="en-GB" dirty="0"/>
          </a:p>
          <a:p>
            <a:r>
              <a:rPr lang="en-GB" dirty="0"/>
              <a:t>Airports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Exeter 40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Bristol 1½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Birmingham 3hrs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Heathrow 4hrs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Gatwick 4¼ hrs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Ferry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Plymouth 1hr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Portsmouth 3hrs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Dover 4¾ hrs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Fishguard 4½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Holyhead 6hrs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7C4BB-FED8-D16D-D59D-E8F5EFA03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4400" y="5818372"/>
            <a:ext cx="1014640" cy="1014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18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82E8-5E8F-A43A-4B88-A764FF8FB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0E3C4B-B591-E945-84A5-89DF534981F7}"/>
              </a:ext>
            </a:extLst>
          </p:cNvPr>
          <p:cNvSpPr txBox="1"/>
          <p:nvPr/>
        </p:nvSpPr>
        <p:spPr>
          <a:xfrm>
            <a:off x="876300" y="6228102"/>
            <a:ext cx="92556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Jam packed social calendar including Fireball legends evening and two formal dinners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BEC7BD-785A-3DB9-C5F7-782082712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18039"/>
              </p:ext>
            </p:extLst>
          </p:nvPr>
        </p:nvGraphicFramePr>
        <p:xfrm>
          <a:off x="2028010" y="1005182"/>
          <a:ext cx="6455818" cy="1935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3414">
                  <a:extLst>
                    <a:ext uri="{9D8B030D-6E8A-4147-A177-3AD203B41FA5}">
                      <a16:colId xmlns:a16="http://schemas.microsoft.com/office/drawing/2014/main" val="4160402877"/>
                    </a:ext>
                  </a:extLst>
                </a:gridCol>
                <a:gridCol w="4682404">
                  <a:extLst>
                    <a:ext uri="{9D8B030D-6E8A-4147-A177-3AD203B41FA5}">
                      <a16:colId xmlns:a16="http://schemas.microsoft.com/office/drawing/2014/main" val="32958824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Monday 20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Arrival, Inspection and Registration – Worlds and Nationals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1683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Tuesday 21</a:t>
                      </a:r>
                      <a:r>
                        <a:rPr lang="en-GB" sz="1200" kern="100" baseline="30000">
                          <a:effectLst/>
                        </a:rPr>
                        <a:t>st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Arrival, Inspection and Registration -  Worlds and Nationals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Commodore’s Welcome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716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Wednesday 22</a:t>
                      </a:r>
                      <a:r>
                        <a:rPr lang="en-GB" sz="1200" kern="100" baseline="30000">
                          <a:effectLst/>
                        </a:rPr>
                        <a:t>nd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Final Inspection and Competitors Briefing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Two Races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184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Thursday 23</a:t>
                      </a:r>
                      <a:r>
                        <a:rPr lang="en-GB" sz="1200" kern="100" baseline="30000">
                          <a:effectLst/>
                        </a:rPr>
                        <a:t>rd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Three Races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9303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Friday 24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Three Races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Nationals Prizegiving and Dinner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20062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BEBFE9-B77F-5888-A4A8-8CCFAC553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614418"/>
              </p:ext>
            </p:extLst>
          </p:nvPr>
        </p:nvGraphicFramePr>
        <p:xfrm>
          <a:off x="2028009" y="3527732"/>
          <a:ext cx="6420575" cy="2534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6382">
                  <a:extLst>
                    <a:ext uri="{9D8B030D-6E8A-4147-A177-3AD203B41FA5}">
                      <a16:colId xmlns:a16="http://schemas.microsoft.com/office/drawing/2014/main" val="663018098"/>
                    </a:ext>
                  </a:extLst>
                </a:gridCol>
                <a:gridCol w="4634193">
                  <a:extLst>
                    <a:ext uri="{9D8B030D-6E8A-4147-A177-3AD203B41FA5}">
                      <a16:colId xmlns:a16="http://schemas.microsoft.com/office/drawing/2014/main" val="35535150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Saturday 25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Worlds only Inspection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Registration and Competitors Briefing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Opening Ceremony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603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Sunday 26</a:t>
                      </a:r>
                      <a:r>
                        <a:rPr lang="en-GB" sz="1200" kern="100" baseline="30000" dirty="0">
                          <a:effectLst/>
                        </a:rPr>
                        <a:t>th</a:t>
                      </a:r>
                      <a:r>
                        <a:rPr lang="en-GB" sz="1200" kern="100" dirty="0">
                          <a:effectLst/>
                        </a:rPr>
                        <a:t> July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Late Inspection and Registration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Two Races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789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Monday 27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Two Races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653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Tuesday 28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Two Races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0966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Wednesday 29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LAY DAY (subject to change)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6401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Thursday 30</a:t>
                      </a:r>
                      <a:r>
                        <a:rPr lang="en-GB" sz="1200" kern="100" baseline="30000">
                          <a:effectLst/>
                        </a:rPr>
                        <a:t>th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Two Races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483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Friday 31</a:t>
                      </a:r>
                      <a:r>
                        <a:rPr lang="en-GB" sz="1200" kern="100" baseline="30000">
                          <a:effectLst/>
                        </a:rPr>
                        <a:t>st</a:t>
                      </a:r>
                      <a:r>
                        <a:rPr lang="en-GB" sz="1200" kern="100">
                          <a:effectLst/>
                        </a:rPr>
                        <a:t> July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Two Races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4870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 err="1">
                          <a:effectLst/>
                        </a:rPr>
                        <a:t>Prizegiiving</a:t>
                      </a:r>
                      <a:r>
                        <a:rPr lang="en-GB" sz="1200" kern="100" dirty="0">
                          <a:effectLst/>
                        </a:rPr>
                        <a:t> and Gala Dinner</a:t>
                      </a: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54331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2264CDA-A465-8339-18E1-4C77EB37564B}"/>
              </a:ext>
            </a:extLst>
          </p:cNvPr>
          <p:cNvSpPr txBox="1"/>
          <p:nvPr/>
        </p:nvSpPr>
        <p:spPr>
          <a:xfrm>
            <a:off x="2063251" y="629898"/>
            <a:ext cx="642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>
                <a:ln>
                  <a:noFill/>
                </a:ln>
                <a:solidFill>
                  <a:srgbClr val="EE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UK Open &amp; National Championships</a:t>
            </a:r>
            <a:endParaRPr kumimoji="0" lang="en-GB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7DE73-409B-2140-08A7-81617C92E348}"/>
              </a:ext>
            </a:extLst>
          </p:cNvPr>
          <p:cNvSpPr txBox="1"/>
          <p:nvPr/>
        </p:nvSpPr>
        <p:spPr>
          <a:xfrm>
            <a:off x="2028009" y="3158308"/>
            <a:ext cx="642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b="1" dirty="0">
                <a:solidFill>
                  <a:srgbClr val="EE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World</a:t>
            </a:r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rgbClr val="EE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Championship</a:t>
            </a:r>
            <a:endParaRPr kumimoji="0" lang="en-GB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96F7B-B181-1F64-F565-5BB552C36FB6}"/>
              </a:ext>
            </a:extLst>
          </p:cNvPr>
          <p:cNvSpPr txBox="1"/>
          <p:nvPr/>
        </p:nvSpPr>
        <p:spPr>
          <a:xfrm>
            <a:off x="2028009" y="188035"/>
            <a:ext cx="6093822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solidFill>
                  <a:srgbClr val="EE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PROVISIONAL PROGRAMME OF EVENTS</a:t>
            </a:r>
            <a:endParaRPr lang="en-GB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9CA5FF-6AF2-26AD-B6A1-B87BC7399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1970" y="5048340"/>
            <a:ext cx="1385570" cy="1385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6146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2EB61-DF94-A1F9-C607-3097EFFF6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E40221-60BA-32B8-4202-80426BF3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4CDCD-5639-2B5C-C646-683C4136B06A}"/>
              </a:ext>
            </a:extLst>
          </p:cNvPr>
          <p:cNvSpPr txBox="1"/>
          <p:nvPr/>
        </p:nvSpPr>
        <p:spPr>
          <a:xfrm>
            <a:off x="10299700" y="4782556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Slip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BA2D1-E839-948D-C5E6-8046134A0ACD}"/>
              </a:ext>
            </a:extLst>
          </p:cNvPr>
          <p:cNvSpPr txBox="1"/>
          <p:nvPr/>
        </p:nvSpPr>
        <p:spPr>
          <a:xfrm>
            <a:off x="9842500" y="529038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Dinghy 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786C5-5481-339C-13C7-9286E4639C02}"/>
              </a:ext>
            </a:extLst>
          </p:cNvPr>
          <p:cNvSpPr txBox="1"/>
          <p:nvPr/>
        </p:nvSpPr>
        <p:spPr>
          <a:xfrm>
            <a:off x="10756900" y="396175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Car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0AEEE-52EE-6D1F-022A-6FF167C7A886}"/>
              </a:ext>
            </a:extLst>
          </p:cNvPr>
          <p:cNvSpPr txBox="1"/>
          <p:nvPr/>
        </p:nvSpPr>
        <p:spPr>
          <a:xfrm>
            <a:off x="10693400" y="30947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3FE71-1DF4-13C4-7DDF-05BC963DF5B3}"/>
              </a:ext>
            </a:extLst>
          </p:cNvPr>
          <p:cNvSpPr txBox="1"/>
          <p:nvPr/>
        </p:nvSpPr>
        <p:spPr>
          <a:xfrm>
            <a:off x="6766560" y="2534194"/>
            <a:ext cx="103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313D8-537B-85E3-2FDA-ACFFD0241CD9}"/>
              </a:ext>
            </a:extLst>
          </p:cNvPr>
          <p:cNvSpPr txBox="1"/>
          <p:nvPr/>
        </p:nvSpPr>
        <p:spPr>
          <a:xfrm>
            <a:off x="273050" y="4136225"/>
            <a:ext cx="1301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Camper</a:t>
            </a:r>
          </a:p>
          <a:p>
            <a:r>
              <a:rPr lang="en-GB" dirty="0">
                <a:solidFill>
                  <a:schemeClr val="bg1"/>
                </a:solidFill>
              </a:rPr>
              <a:t>Vans</a:t>
            </a:r>
          </a:p>
          <a:p>
            <a:r>
              <a:rPr lang="en-GB" dirty="0">
                <a:solidFill>
                  <a:schemeClr val="bg1"/>
                </a:solidFill>
              </a:rPr>
              <a:t>(5 mins cycle to club)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5A38C901-5F83-1DB0-8D67-CE38AD6BC7D2}"/>
              </a:ext>
            </a:extLst>
          </p:cNvPr>
          <p:cNvSpPr/>
          <p:nvPr/>
        </p:nvSpPr>
        <p:spPr>
          <a:xfrm>
            <a:off x="273050" y="3961755"/>
            <a:ext cx="539750" cy="17447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5299EC-FD6A-20CF-18AD-39B2C9AB98A4}"/>
              </a:ext>
            </a:extLst>
          </p:cNvPr>
          <p:cNvCxnSpPr>
            <a:cxnSpLocks/>
          </p:cNvCxnSpPr>
          <p:nvPr/>
        </p:nvCxnSpPr>
        <p:spPr>
          <a:xfrm flipH="1" flipV="1">
            <a:off x="9283700" y="5053568"/>
            <a:ext cx="622300" cy="369332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4EE1A8-69FC-153F-5F20-164A3998D44D}"/>
              </a:ext>
            </a:extLst>
          </p:cNvPr>
          <p:cNvCxnSpPr>
            <a:cxnSpLocks/>
          </p:cNvCxnSpPr>
          <p:nvPr/>
        </p:nvCxnSpPr>
        <p:spPr>
          <a:xfrm flipH="1" flipV="1">
            <a:off x="9842500" y="4608086"/>
            <a:ext cx="457200" cy="33373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7E8752-C13D-DA61-50E2-0556768B91D7}"/>
              </a:ext>
            </a:extLst>
          </p:cNvPr>
          <p:cNvCxnSpPr>
            <a:cxnSpLocks/>
          </p:cNvCxnSpPr>
          <p:nvPr/>
        </p:nvCxnSpPr>
        <p:spPr>
          <a:xfrm flipH="1" flipV="1">
            <a:off x="10071100" y="4259521"/>
            <a:ext cx="622300" cy="2539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7C85ED0-0805-707B-193D-926F2CCAB150}"/>
              </a:ext>
            </a:extLst>
          </p:cNvPr>
          <p:cNvCxnSpPr>
            <a:cxnSpLocks/>
          </p:cNvCxnSpPr>
          <p:nvPr/>
        </p:nvCxnSpPr>
        <p:spPr>
          <a:xfrm flipH="1">
            <a:off x="10477500" y="3299754"/>
            <a:ext cx="215900" cy="56787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BF791011-610D-0F97-D4E3-775E1DA2E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5450" y="158438"/>
            <a:ext cx="1385570" cy="1385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84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3CC47F-EE72-0542-0A7B-4E1ADC854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758A73-4343-44AE-CBBB-A742F95A7ED2}"/>
              </a:ext>
            </a:extLst>
          </p:cNvPr>
          <p:cNvSpPr txBox="1"/>
          <p:nvPr/>
        </p:nvSpPr>
        <p:spPr>
          <a:xfrm>
            <a:off x="222069" y="428263"/>
            <a:ext cx="4937106" cy="6099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Royal Torbay Yacht Club Experience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Hosted numerous World, European  and National Championships: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29er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420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Cadets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Fireball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International Moth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J70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Optimists……</a:t>
            </a:r>
            <a:r>
              <a:rPr lang="en-US" sz="2000" dirty="0" err="1"/>
              <a:t>etc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 Stuart </a:t>
            </a:r>
            <a:r>
              <a:rPr lang="en-US" sz="2000" dirty="0" err="1"/>
              <a:t>Childerley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Laser Youth World Champion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UK Finn rep 1988 &amp; 1992 Olympics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2x Etchells World Champ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Race Team Tokyo &amp; Paris Olympics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476028-7FBA-99B8-A4F4-69FBA4D7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7" r="1" b="1"/>
          <a:stretch>
            <a:fillRect/>
          </a:stretch>
        </p:blipFill>
        <p:spPr>
          <a:xfrm>
            <a:off x="5159175" y="0"/>
            <a:ext cx="7032825" cy="4378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43AA2-546F-1339-D278-466E97D4CA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76" r="15749" b="1"/>
          <a:stretch>
            <a:fillRect/>
          </a:stretch>
        </p:blipFill>
        <p:spPr>
          <a:xfrm>
            <a:off x="5159175" y="4378807"/>
            <a:ext cx="3524828" cy="2479183"/>
          </a:xfrm>
          <a:prstGeom prst="rect">
            <a:avLst/>
          </a:prstGeom>
        </p:spPr>
      </p:pic>
      <p:pic>
        <p:nvPicPr>
          <p:cNvPr id="8" name="Picture 2" descr="B14 European and National Championship 2024 at Royal Torbay Yacht Club">
            <a:extLst>
              <a:ext uri="{FF2B5EF4-FFF2-40B4-BE49-F238E27FC236}">
                <a16:creationId xmlns:a16="http://schemas.microsoft.com/office/drawing/2014/main" id="{46A4E195-EBF7-F85B-79CC-5A8BFFAF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r="8945" b="4"/>
          <a:stretch>
            <a:fillRect/>
          </a:stretch>
        </p:blipFill>
        <p:spPr bwMode="auto">
          <a:xfrm>
            <a:off x="8667172" y="4378808"/>
            <a:ext cx="3524828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3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4F2B936A-8E4E-03B5-447F-CDE755938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3" b="25378"/>
          <a:stretch/>
        </p:blipFill>
        <p:spPr>
          <a:xfrm>
            <a:off x="116134" y="1282"/>
            <a:ext cx="12191980" cy="685671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3152DA-5F92-E639-6D7C-4A369BB8201C}"/>
              </a:ext>
            </a:extLst>
          </p:cNvPr>
          <p:cNvSpPr/>
          <p:nvPr/>
        </p:nvSpPr>
        <p:spPr>
          <a:xfrm>
            <a:off x="3142301" y="1535269"/>
            <a:ext cx="4060605" cy="350997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RACE AREA </a:t>
            </a:r>
            <a:r>
              <a:rPr lang="en-GB" sz="2000" dirty="0">
                <a:solidFill>
                  <a:srgbClr val="002060"/>
                </a:solidFill>
              </a:rPr>
              <a:t>WITH NO MAJOR OBSTRUCTIONS AND LITTLE TIDAL IMPACT</a:t>
            </a:r>
          </a:p>
          <a:p>
            <a:pPr algn="ctr"/>
            <a:endParaRPr lang="en-GB" sz="2000" dirty="0">
              <a:solidFill>
                <a:srgbClr val="002060"/>
              </a:solidFill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</a:rPr>
              <a:t>Prevailing winds for July: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</a:rPr>
              <a:t>15mph SW</a:t>
            </a:r>
          </a:p>
        </p:txBody>
      </p:sp>
      <p:pic>
        <p:nvPicPr>
          <p:cNvPr id="5" name="Picture 4" descr="A blue and white flag with a crown&#10;&#10;Description automatically generated">
            <a:extLst>
              <a:ext uri="{FF2B5EF4-FFF2-40B4-BE49-F238E27FC236}">
                <a16:creationId xmlns:a16="http://schemas.microsoft.com/office/drawing/2014/main" id="{0D7758F2-D129-7802-561A-54AD651C8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63" y="858626"/>
            <a:ext cx="857293" cy="5827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9C3489-BC68-00C5-20C8-D9D92DDB11A4}"/>
              </a:ext>
            </a:extLst>
          </p:cNvPr>
          <p:cNvCxnSpPr>
            <a:cxnSpLocks/>
          </p:cNvCxnSpPr>
          <p:nvPr/>
        </p:nvCxnSpPr>
        <p:spPr>
          <a:xfrm flipV="1">
            <a:off x="3530600" y="520700"/>
            <a:ext cx="558800" cy="33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185BE-BF94-49E7-AC6F-900B947A3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0BCAF0A-FCB6-9675-3131-6EE9C106317A}"/>
              </a:ext>
            </a:extLst>
          </p:cNvPr>
          <p:cNvSpPr txBox="1"/>
          <p:nvPr/>
        </p:nvSpPr>
        <p:spPr>
          <a:xfrm>
            <a:off x="135379" y="486137"/>
            <a:ext cx="5312921" cy="5760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Logistics and Facilities 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Accommodation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Numerous accommodation options via usual websites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30 campervan spaces within walking distance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Discount options via the event website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Regatta support</a:t>
            </a:r>
            <a:endParaRPr lang="en-US" sz="1700" dirty="0"/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Onsite P&amp;B chandlery van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Sail maker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Boat repairs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In the works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Ferry deals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Boat charter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Coaching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Youth discounts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NOR available late 2025/early 2026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Delivery of a new </a:t>
            </a:r>
            <a:r>
              <a:rPr lang="en-US" sz="1700" dirty="0" err="1"/>
              <a:t>Windermark</a:t>
            </a:r>
            <a:r>
              <a:rPr lang="en-US" sz="1700" dirty="0"/>
              <a:t> boat (see Dave Hall)</a:t>
            </a:r>
          </a:p>
          <a:p>
            <a:pPr marL="8572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Australia</a:t>
            </a:r>
          </a:p>
          <a:p>
            <a:pPr marL="8572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Europe</a:t>
            </a:r>
            <a:endParaRPr lang="en-US" sz="800" dirty="0"/>
          </a:p>
        </p:txBody>
      </p:sp>
      <p:pic>
        <p:nvPicPr>
          <p:cNvPr id="8" name="Picture 7" descr="A marina with many boats and a city in the background&#10;&#10;AI-generated content may be incorrect.">
            <a:extLst>
              <a:ext uri="{FF2B5EF4-FFF2-40B4-BE49-F238E27FC236}">
                <a16:creationId xmlns:a16="http://schemas.microsoft.com/office/drawing/2014/main" id="{53C785AD-9E3E-AFF6-9E60-F9A80E7633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0" r="10501" b="-2"/>
          <a:stretch>
            <a:fillRect/>
          </a:stretch>
        </p:blipFill>
        <p:spPr>
          <a:xfrm>
            <a:off x="5344391" y="10"/>
            <a:ext cx="6847609" cy="4488855"/>
          </a:xfrm>
          <a:prstGeom prst="rect">
            <a:avLst/>
          </a:prstGeom>
        </p:spPr>
      </p:pic>
      <p:pic>
        <p:nvPicPr>
          <p:cNvPr id="2" name="Picture 1" descr="A city next to a body of water&#10;&#10;AI-generated content may be incorrect.">
            <a:extLst>
              <a:ext uri="{FF2B5EF4-FFF2-40B4-BE49-F238E27FC236}">
                <a16:creationId xmlns:a16="http://schemas.microsoft.com/office/drawing/2014/main" id="{ABA8D3F4-4633-5386-AF4C-A5D7816E3E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7766"/>
          <a:stretch>
            <a:fillRect/>
          </a:stretch>
        </p:blipFill>
        <p:spPr>
          <a:xfrm>
            <a:off x="5340420" y="4488874"/>
            <a:ext cx="3424845" cy="2369126"/>
          </a:xfrm>
          <a:prstGeom prst="rect">
            <a:avLst/>
          </a:prstGeom>
        </p:spPr>
      </p:pic>
      <p:pic>
        <p:nvPicPr>
          <p:cNvPr id="9" name="Picture 8" descr="A row of sailboats on a dock&#10;&#10;AI-generated content may be incorrect.">
            <a:extLst>
              <a:ext uri="{FF2B5EF4-FFF2-40B4-BE49-F238E27FC236}">
                <a16:creationId xmlns:a16="http://schemas.microsoft.com/office/drawing/2014/main" id="{8AE3227A-AE9F-81DA-A656-CD697A0F30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89" r="2892" b="-4"/>
          <a:stretch>
            <a:fillRect/>
          </a:stretch>
        </p:blipFill>
        <p:spPr>
          <a:xfrm>
            <a:off x="8767155" y="4488873"/>
            <a:ext cx="3424845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6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FEE96-8462-72A7-C99C-1E9EB59D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39460259-2D02-528D-F72C-EDC1B247B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71761B9-A4ED-53CE-03D5-238E236CC98B}"/>
              </a:ext>
            </a:extLst>
          </p:cNvPr>
          <p:cNvSpPr txBox="1"/>
          <p:nvPr/>
        </p:nvSpPr>
        <p:spPr>
          <a:xfrm>
            <a:off x="135379" y="486137"/>
            <a:ext cx="5312921" cy="576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Torquay – A holiday destination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Torbay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Local beaches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Boat trips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Steam train to Dartmouth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Exmoor National Park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Paignton Zoo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Brixham </a:t>
            </a:r>
            <a:r>
              <a:rPr lang="en-US" sz="1700" dirty="0" err="1"/>
              <a:t>Harbour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Further afield (but within 3 hours)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Cornwall and stunning beaches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Bristol and Exeter historical cities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St Michaels Mount and Land’s End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5" name="Picture 4" descr="A group of people standing in water&#10;&#10;AI-generated content may be incorrect.">
            <a:extLst>
              <a:ext uri="{FF2B5EF4-FFF2-40B4-BE49-F238E27FC236}">
                <a16:creationId xmlns:a16="http://schemas.microsoft.com/office/drawing/2014/main" id="{8B6E5321-9888-9886-02FE-220FF3EDA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09" y="-1"/>
            <a:ext cx="3588491" cy="2392327"/>
          </a:xfrm>
          <a:prstGeom prst="rect">
            <a:avLst/>
          </a:prstGeom>
        </p:spPr>
      </p:pic>
      <p:pic>
        <p:nvPicPr>
          <p:cNvPr id="2050" name="Picture 2" descr="Image result for paignton dartmouth railway">
            <a:extLst>
              <a:ext uri="{FF2B5EF4-FFF2-40B4-BE49-F238E27FC236}">
                <a16:creationId xmlns:a16="http://schemas.microsoft.com/office/drawing/2014/main" id="{6122BCA2-BC03-573B-1DD4-BF16865D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7" y="2392328"/>
            <a:ext cx="3710598" cy="22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xmoor">
            <a:extLst>
              <a:ext uri="{FF2B5EF4-FFF2-40B4-BE49-F238E27FC236}">
                <a16:creationId xmlns:a16="http://schemas.microsoft.com/office/drawing/2014/main" id="{B8D8193A-5907-5DCA-3C73-7092C48C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46" y="0"/>
            <a:ext cx="3732369" cy="23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st michael's mount">
            <a:extLst>
              <a:ext uri="{FF2B5EF4-FFF2-40B4-BE49-F238E27FC236}">
                <a16:creationId xmlns:a16="http://schemas.microsoft.com/office/drawing/2014/main" id="{6ECACEDE-BCFA-24AC-AE35-13B04A1AB7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0" name="Picture 12" descr="May 2021 – Roger Pearse">
            <a:extLst>
              <a:ext uri="{FF2B5EF4-FFF2-40B4-BE49-F238E27FC236}">
                <a16:creationId xmlns:a16="http://schemas.microsoft.com/office/drawing/2014/main" id="{55156769-23F2-C355-508F-AB2D82AA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15" y="2392327"/>
            <a:ext cx="3537485" cy="22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10 Best Beaches on the English Riviera - Head Out of Devon on a Road ...">
            <a:extLst>
              <a:ext uri="{FF2B5EF4-FFF2-40B4-BE49-F238E27FC236}">
                <a16:creationId xmlns:a16="http://schemas.microsoft.com/office/drawing/2014/main" id="{4D77B773-BF5D-D2EC-D1E3-F262FC0A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30" y="4685298"/>
            <a:ext cx="3710599" cy="21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ontact Us – Discover Dartmouth">
            <a:extLst>
              <a:ext uri="{FF2B5EF4-FFF2-40B4-BE49-F238E27FC236}">
                <a16:creationId xmlns:a16="http://schemas.microsoft.com/office/drawing/2014/main" id="{0DCCC2E4-B743-AB99-B7C8-0E3072914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28" y="4672235"/>
            <a:ext cx="3548371" cy="21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0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3602F-7803-FDE0-C370-96045D22D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17D2F5-1B42-B0C8-A681-966DAFF2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0" y="4015139"/>
            <a:ext cx="2419430" cy="2384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B27EC-EB14-AB62-27AE-71FE90E7182F}"/>
              </a:ext>
            </a:extLst>
          </p:cNvPr>
          <p:cNvSpPr txBox="1"/>
          <p:nvPr/>
        </p:nvSpPr>
        <p:spPr>
          <a:xfrm>
            <a:off x="595698" y="1508172"/>
            <a:ext cx="106733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Questions?/</a:t>
            </a:r>
            <a:r>
              <a:rPr lang="en-GB" sz="4400" b="1" dirty="0" err="1"/>
              <a:t>Fragen</a:t>
            </a:r>
            <a:r>
              <a:rPr lang="en-GB" sz="4400" b="1" dirty="0"/>
              <a:t>?/</a:t>
            </a:r>
            <a:r>
              <a:rPr lang="en-GB" sz="4400" b="1" dirty="0" err="1"/>
              <a:t>Otázky</a:t>
            </a:r>
            <a:r>
              <a:rPr lang="en-GB" sz="4400" b="1" dirty="0"/>
              <a:t>?/</a:t>
            </a:r>
            <a:r>
              <a:rPr lang="en-GB" sz="4400" b="1" dirty="0" err="1"/>
              <a:t>Domande</a:t>
            </a:r>
            <a:r>
              <a:rPr lang="en-GB" sz="4400" b="1" dirty="0"/>
              <a:t>?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sz="1200" b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6176F-3837-435F-BE54-D30F6B3C8B5A}"/>
              </a:ext>
            </a:extLst>
          </p:cNvPr>
          <p:cNvSpPr txBox="1"/>
          <p:nvPr/>
        </p:nvSpPr>
        <p:spPr>
          <a:xfrm>
            <a:off x="583330" y="4607142"/>
            <a:ext cx="5349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This presentation and further info can be found at: fireballworlds2026.attorbay.com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Or email: events@rtyc.org</a:t>
            </a:r>
          </a:p>
        </p:txBody>
      </p:sp>
    </p:spTree>
    <p:extLst>
      <p:ext uri="{BB962C8B-B14F-4D97-AF65-F5344CB8AC3E}">
        <p14:creationId xmlns:p14="http://schemas.microsoft.com/office/powerpoint/2010/main" val="50845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E3574E1AE66244A8D237C9CBDB887B" ma:contentTypeVersion="17" ma:contentTypeDescription="Create a new document." ma:contentTypeScope="" ma:versionID="0ca3d38e160b616fc41b240e3cad4cc3">
  <xsd:schema xmlns:xsd="http://www.w3.org/2001/XMLSchema" xmlns:xs="http://www.w3.org/2001/XMLSchema" xmlns:p="http://schemas.microsoft.com/office/2006/metadata/properties" xmlns:ns2="aadf1d79-9090-4505-88b8-7487864d7408" xmlns:ns3="ab73f584-9df0-40b9-8eb9-d6674d143888" targetNamespace="http://schemas.microsoft.com/office/2006/metadata/properties" ma:root="true" ma:fieldsID="b91439067000ccdef446c8f3f1d8f35d" ns2:_="" ns3:_="">
    <xsd:import namespace="aadf1d79-9090-4505-88b8-7487864d7408"/>
    <xsd:import namespace="ab73f584-9df0-40b9-8eb9-d6674d143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f1d79-9090-4505-88b8-7487864d7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2ca3e34-154d-4b8d-8b23-45b47697d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3f584-9df0-40b9-8eb9-d6674d14388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4517151-fd96-4ef0-ae0e-daef5fa5635b}" ma:internalName="TaxCatchAll" ma:showField="CatchAllData" ma:web="ab73f584-9df0-40b9-8eb9-d6674d143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73f584-9df0-40b9-8eb9-d6674d143888" xsi:nil="true"/>
    <lcf76f155ced4ddcb4097134ff3c332f xmlns="aadf1d79-9090-4505-88b8-7487864d74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D21168-BE7D-441C-B638-EA6C0E5BEF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E67A11-1C2C-47B0-B599-91D4D77F8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df1d79-9090-4505-88b8-7487864d7408"/>
    <ds:schemaRef ds:uri="ab73f584-9df0-40b9-8eb9-d6674d143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DC8965-337E-43C3-9F69-F983D1BFFC18}">
  <ds:schemaRefs>
    <ds:schemaRef ds:uri="http://purl.org/dc/dcmitype/"/>
    <ds:schemaRef ds:uri="ab73f584-9df0-40b9-8eb9-d6674d143888"/>
    <ds:schemaRef ds:uri="http://purl.org/dc/elements/1.1/"/>
    <ds:schemaRef ds:uri="http://www.w3.org/XML/1998/namespace"/>
    <ds:schemaRef ds:uri="aadf1d79-9090-4505-88b8-7487864d7408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569bf4a9-87bd-4dbf-a36c-1db5158e5def}" enabled="1" method="Privileged" siteId="{ea80952e-a476-42d4-aaf4-5457852b0f7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9886</TotalTime>
  <Words>506</Words>
  <Application>Microsoft Office PowerPoint</Application>
  <PresentationFormat>Widescreen</PresentationFormat>
  <Paragraphs>159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Welcome to your  Worlds 2026 preview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RTYC Events</dc:creator>
  <cp:lastModifiedBy>Vyv Townend</cp:lastModifiedBy>
  <cp:revision>11</cp:revision>
  <dcterms:created xsi:type="dcterms:W3CDTF">2024-12-19T16:04:06Z</dcterms:created>
  <dcterms:modified xsi:type="dcterms:W3CDTF">2025-08-20T13:44:06Z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0x01010071E3574E1AE66244A8D237C9CBDB887B</vt:lpwstr>
  </property>
  <property fmtid="{D5CDD505-2E9C-101B-9397-08002B2CF9AE}" pid="3" name="MediaServiceImageTags">
    <vt:lpwstr/>
  </property>
</Properties>
</file>